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87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8" r:id="rId16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003300"/>
    <a:srgbClr val="002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506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Excel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hart>
    <c:autoTitleDeleted val="1"/>
    <c:view3D>
      <c:hPercent val="53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6321243523316059E-2"/>
          <c:y val="3.5836938111025771E-2"/>
          <c:w val="0.92331606217616558"/>
          <c:h val="0.7804896271549071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 people who finished rehabilitation</c:v>
                </c:pt>
              </c:strCache>
            </c:strRef>
          </c:tx>
          <c:spPr>
            <a:solidFill>
              <a:srgbClr val="339966"/>
            </a:solidFill>
            <a:ln w="11806">
              <a:solidFill>
                <a:srgbClr val="000000"/>
              </a:solidFill>
              <a:prstDash val="solid"/>
            </a:ln>
          </c:spPr>
          <c:cat>
            <c:numRef>
              <c:f>Sheet1!$B$1:$P$1</c:f>
              <c:numCache>
                <c:formatCode>General</c:formatCode>
                <c:ptCount val="1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Sheet1!$B$2:$P$2</c:f>
              <c:numCache>
                <c:formatCode>#,##0</c:formatCode>
                <c:ptCount val="15"/>
                <c:pt idx="0">
                  <c:v>15158</c:v>
                </c:pt>
                <c:pt idx="1">
                  <c:v>30201</c:v>
                </c:pt>
                <c:pt idx="2">
                  <c:v>35633</c:v>
                </c:pt>
                <c:pt idx="3">
                  <c:v>49242</c:v>
                </c:pt>
                <c:pt idx="4">
                  <c:v>59946</c:v>
                </c:pt>
                <c:pt idx="5">
                  <c:v>65841</c:v>
                </c:pt>
                <c:pt idx="6">
                  <c:v>64351</c:v>
                </c:pt>
                <c:pt idx="7">
                  <c:v>53245</c:v>
                </c:pt>
                <c:pt idx="8">
                  <c:v>53617</c:v>
                </c:pt>
                <c:pt idx="9">
                  <c:v>68041</c:v>
                </c:pt>
                <c:pt idx="10">
                  <c:v>70445</c:v>
                </c:pt>
                <c:pt idx="11">
                  <c:v>67169</c:v>
                </c:pt>
                <c:pt idx="12">
                  <c:v>73389</c:v>
                </c:pt>
                <c:pt idx="13">
                  <c:v>74507</c:v>
                </c:pt>
                <c:pt idx="14" formatCode="#,##0_);[Red]\(#,##0\)">
                  <c:v>73828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 people who did not receive benefits after  rehabilitation following  year</c:v>
                </c:pt>
              </c:strCache>
            </c:strRef>
          </c:tx>
          <c:spPr>
            <a:solidFill>
              <a:srgbClr val="CCFFFF"/>
            </a:solidFill>
            <a:ln w="11806">
              <a:solidFill>
                <a:srgbClr val="000000"/>
              </a:solidFill>
              <a:prstDash val="solid"/>
            </a:ln>
          </c:spPr>
          <c:cat>
            <c:numRef>
              <c:f>Sheet1!$B$1:$P$1</c:f>
              <c:numCache>
                <c:formatCode>General</c:formatCode>
                <c:ptCount val="1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Sheet1!$B$3:$P$3</c:f>
              <c:numCache>
                <c:formatCode>#,##0</c:formatCode>
                <c:ptCount val="15"/>
                <c:pt idx="0">
                  <c:v>5427</c:v>
                </c:pt>
                <c:pt idx="1">
                  <c:v>13470</c:v>
                </c:pt>
                <c:pt idx="2">
                  <c:v>15714</c:v>
                </c:pt>
                <c:pt idx="3">
                  <c:v>19303</c:v>
                </c:pt>
                <c:pt idx="4">
                  <c:v>22480</c:v>
                </c:pt>
                <c:pt idx="5">
                  <c:v>21201</c:v>
                </c:pt>
                <c:pt idx="6">
                  <c:v>19434</c:v>
                </c:pt>
                <c:pt idx="7">
                  <c:v>15281</c:v>
                </c:pt>
                <c:pt idx="8">
                  <c:v>20535</c:v>
                </c:pt>
                <c:pt idx="9">
                  <c:v>28033</c:v>
                </c:pt>
                <c:pt idx="10">
                  <c:v>30714</c:v>
                </c:pt>
                <c:pt idx="11">
                  <c:v>31301</c:v>
                </c:pt>
                <c:pt idx="12">
                  <c:v>34126</c:v>
                </c:pt>
                <c:pt idx="13">
                  <c:v>34422</c:v>
                </c:pt>
                <c:pt idx="14" formatCode="#,##0_);[Red]\(#,##0\)">
                  <c:v>37135</c:v>
                </c:pt>
              </c:numCache>
            </c:numRef>
          </c:val>
        </c:ser>
        <c:gapWidth val="50"/>
        <c:gapDepth val="0"/>
        <c:shape val="box"/>
        <c:axId val="35064832"/>
        <c:axId val="35090432"/>
        <c:axId val="0"/>
      </c:bar3DChart>
      <c:catAx>
        <c:axId val="35064832"/>
        <c:scaling>
          <c:orientation val="minMax"/>
        </c:scaling>
        <c:axPos val="b"/>
        <c:numFmt formatCode="General" sourceLinked="1"/>
        <c:tickLblPos val="low"/>
        <c:spPr>
          <a:ln w="29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v-LV"/>
          </a:p>
        </c:txPr>
        <c:crossAx val="35090432"/>
        <c:crosses val="autoZero"/>
        <c:auto val="1"/>
        <c:lblAlgn val="ctr"/>
        <c:lblOffset val="100"/>
        <c:tickLblSkip val="1"/>
        <c:tickMarkSkip val="1"/>
      </c:catAx>
      <c:valAx>
        <c:axId val="35090432"/>
        <c:scaling>
          <c:orientation val="minMax"/>
          <c:max val="75000"/>
          <c:min val="0"/>
        </c:scaling>
        <c:axPos val="l"/>
        <c:majorGridlines>
          <c:spPr>
            <a:ln w="2951">
              <a:solidFill>
                <a:srgbClr val="000000"/>
              </a:solidFill>
              <a:prstDash val="solid"/>
            </a:ln>
          </c:spPr>
        </c:majorGridlines>
        <c:numFmt formatCode="#,##0" sourceLinked="1"/>
        <c:tickLblPos val="nextTo"/>
        <c:spPr>
          <a:ln w="29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v-LV"/>
          </a:p>
        </c:txPr>
        <c:crossAx val="35064832"/>
        <c:crosses val="autoZero"/>
        <c:crossBetween val="between"/>
        <c:majorUnit val="10000"/>
        <c:minorUnit val="1000"/>
      </c:valAx>
      <c:spPr>
        <a:noFill/>
        <a:ln w="23612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+mj-lt"/>
                <a:ea typeface="Arial"/>
                <a:cs typeface="Arial"/>
              </a:defRPr>
            </a:pPr>
            <a:endParaRPr lang="lv-LV"/>
          </a:p>
        </c:txPr>
      </c:legendEntry>
      <c:legendEntry>
        <c:idx val="1"/>
        <c:txPr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+mj-lt"/>
                <a:ea typeface="Arial"/>
                <a:cs typeface="Arial"/>
              </a:defRPr>
            </a:pPr>
            <a:endParaRPr lang="lv-LV"/>
          </a:p>
        </c:txPr>
      </c:legendEntry>
      <c:layout>
        <c:manualLayout>
          <c:xMode val="edge"/>
          <c:yMode val="edge"/>
          <c:x val="6.4861602865215764E-2"/>
          <c:y val="0.87041512605755478"/>
          <c:w val="0.93316567629295688"/>
          <c:h val="8.3333333333333343E-2"/>
        </c:manualLayout>
      </c:layout>
      <c:spPr>
        <a:solidFill>
          <a:schemeClr val="bg1">
            <a:lumMod val="95000"/>
            <a:alpha val="25000"/>
          </a:schemeClr>
        </a:solidFill>
        <a:ln w="2951">
          <a:noFill/>
          <a:prstDash val="solid"/>
        </a:ln>
      </c:spPr>
      <c:txPr>
        <a:bodyPr/>
        <a:lstStyle/>
        <a:p>
          <a:pPr>
            <a:defRPr sz="939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394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v-LV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C4E81E0-BB60-49F0-BC46-54B9B506EE27}" type="datetimeFigureOut">
              <a:rPr lang="pl-PL"/>
              <a:pPr>
                <a:defRPr/>
              </a:pPr>
              <a:t>2014-09-03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4216EF2-1906-48F0-8CC8-0026D2694E3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C38C2-F695-4AE2-B9BA-5013C7BEE5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9E05E-52D4-4AD8-ADFC-0055AC2435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FFC4B-645A-4040-8E90-004DE191B29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19B7-6F78-4947-9712-6EC9466974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A6052-D63D-439B-90C9-A77E3AAC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C27D7-2A8E-4E0A-93DE-D3F3CD697B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49BCA-D4DC-4CD1-8E5D-8339D992E4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5B6E9-DC3A-4261-8B0E-13BC35B011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DDC34-420A-4BFA-9C86-7A2ABF125C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EFC48-ED88-41DD-8701-129667DF57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BFBF-0057-4ACA-B2A4-B42BEFAA839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DFF46-3CA1-49D9-9C31-53C67182411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Pawel\Desktop\ZUS\obrazki\01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 descr="C:\Users\Pawel\Desktop\ZUS\obrazki\01_b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38375"/>
            <a:ext cx="7567613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C:\Users\Pawel\Desktop\ZUS\obrazki\01_belka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35463"/>
            <a:ext cx="5292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pole tekstowe 7"/>
          <p:cNvSpPr txBox="1">
            <a:spLocks noChangeArrowheads="1"/>
          </p:cNvSpPr>
          <p:nvPr/>
        </p:nvSpPr>
        <p:spPr bwMode="auto">
          <a:xfrm>
            <a:off x="0" y="2238375"/>
            <a:ext cx="768985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GB" sz="3200" b="1" dirty="0">
                <a:latin typeface="+mj-lt"/>
                <a:cs typeface="Arial" charset="0"/>
              </a:rPr>
              <a:t>Medical </a:t>
            </a:r>
            <a:r>
              <a:rPr lang="pl-PL" sz="3200" b="1" dirty="0">
                <a:latin typeface="+mj-lt"/>
                <a:cs typeface="Arial" charset="0"/>
              </a:rPr>
              <a:t>C</a:t>
            </a:r>
            <a:r>
              <a:rPr lang="en-GB" sz="3200" b="1" dirty="0" err="1">
                <a:latin typeface="+mj-lt"/>
                <a:cs typeface="Arial" charset="0"/>
              </a:rPr>
              <a:t>ertification</a:t>
            </a:r>
            <a:endParaRPr lang="en-GB" sz="3200" b="1" dirty="0">
              <a:latin typeface="+mj-lt"/>
              <a:cs typeface="Arial" charset="0"/>
            </a:endParaRPr>
          </a:p>
          <a:p>
            <a:pPr>
              <a:lnSpc>
                <a:spcPct val="110000"/>
              </a:lnSpc>
              <a:defRPr/>
            </a:pPr>
            <a:r>
              <a:rPr lang="en-GB" sz="3200" b="1" dirty="0">
                <a:latin typeface="+mj-lt"/>
                <a:cs typeface="Arial" charset="0"/>
              </a:rPr>
              <a:t>in </a:t>
            </a:r>
            <a:r>
              <a:rPr lang="en-GB" sz="3200" b="1" dirty="0">
                <a:latin typeface="+mj-lt"/>
                <a:cs typeface="Arial" charset="0"/>
              </a:rPr>
              <a:t>Polish Social Insurance </a:t>
            </a:r>
            <a:r>
              <a:rPr lang="en-GB" sz="3200" b="1" dirty="0">
                <a:latin typeface="+mj-lt"/>
                <a:cs typeface="Arial" charset="0"/>
              </a:rPr>
              <a:t>Institution</a:t>
            </a:r>
            <a:endParaRPr lang="en-GB" sz="3200" b="1" dirty="0">
              <a:latin typeface="+mj-lt"/>
              <a:cs typeface="Arial" charset="0"/>
            </a:endParaRPr>
          </a:p>
        </p:txBody>
      </p:sp>
      <p:sp>
        <p:nvSpPr>
          <p:cNvPr id="14341" name="pole tekstowe 7"/>
          <p:cNvSpPr txBox="1">
            <a:spLocks noChangeArrowheads="1"/>
          </p:cNvSpPr>
          <p:nvPr/>
        </p:nvSpPr>
        <p:spPr bwMode="auto">
          <a:xfrm>
            <a:off x="71438" y="4335463"/>
            <a:ext cx="5292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400" b="1">
                <a:cs typeface="Arial" charset="0"/>
              </a:rPr>
              <a:t>Piotr Winciunas, M.D.</a:t>
            </a:r>
          </a:p>
          <a:p>
            <a:r>
              <a:rPr lang="pl-PL" sz="2400" b="1" i="1">
                <a:cs typeface="Arial" charset="0"/>
              </a:rPr>
              <a:t>Riga 2014</a:t>
            </a:r>
          </a:p>
        </p:txBody>
      </p:sp>
      <p:pic>
        <p:nvPicPr>
          <p:cNvPr id="14342" name="Picture 9" descr="Logo ZUS _80 lat 04 A (2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14300"/>
            <a:ext cx="3960812" cy="1801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100013" y="904875"/>
            <a:ext cx="8945562" cy="6002338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ZUS carries out prevention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activities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including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: </a:t>
            </a:r>
          </a:p>
          <a:p>
            <a:pPr eaLnBrk="0" hangingPunct="0">
              <a:defRPr/>
            </a:pPr>
            <a:endParaRPr lang="en-GB" sz="1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medical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rehabilitation of insured clients to help  them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return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to work or to enable them to continue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working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prevention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of accidents at work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and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occupational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diseases</a:t>
            </a:r>
            <a:endParaRPr lang="en-GB" sz="32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endParaRPr lang="pl-PL" sz="1200" dirty="0">
              <a:solidFill>
                <a:srgbClr val="002A00"/>
              </a:solidFill>
              <a:latin typeface="Cambria" pitchFamily="18" charset="0"/>
            </a:endParaRPr>
          </a:p>
          <a:p>
            <a:pPr marL="342900" indent="-342900">
              <a:defRPr/>
            </a:pP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ZUS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certifying doctors re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c</a:t>
            </a:r>
            <a:r>
              <a:rPr lang="en-GB" sz="3200" dirty="0" err="1">
                <a:solidFill>
                  <a:srgbClr val="002A00"/>
                </a:solidFill>
                <a:latin typeface="Cambria" pitchFamily="18" charset="0"/>
              </a:rPr>
              <a:t>om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m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end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insured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342900" indent="-34290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clients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for medical rehabilitation,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while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342900" indent="-34290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conducting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control of sick leave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certificates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342900" indent="-34290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and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examinations of clients who apply for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a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342900" indent="-34290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disability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pension.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Prevention activities in ZUS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 </a:t>
            </a:r>
          </a:p>
        </p:txBody>
      </p:sp>
      <p:pic>
        <p:nvPicPr>
          <p:cNvPr id="23557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69850" y="1628775"/>
            <a:ext cx="8945563" cy="4524375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T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his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year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medical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rehabilitation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is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carried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out in the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following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profiles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: 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endParaRPr lang="en-GB" sz="1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m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usculo-sceletal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system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diseases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10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cardio-vascular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system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diseases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10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respiratory system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diseases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10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psychosomatic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diseases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10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for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women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after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mastectomy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because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of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cancer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.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endParaRPr lang="pl-PL" sz="12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24580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Prevention activities in ZUS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 </a:t>
            </a:r>
          </a:p>
        </p:txBody>
      </p:sp>
      <p:pic>
        <p:nvPicPr>
          <p:cNvPr id="24581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100013" y="1216025"/>
            <a:ext cx="8945562" cy="3278188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ZUS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analysing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if</a:t>
            </a:r>
            <a:r>
              <a:rPr lang="pl-PL" sz="320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>
                <a:solidFill>
                  <a:srgbClr val="002A00"/>
                </a:solidFill>
                <a:latin typeface="Cambria" pitchFamily="18" charset="0"/>
              </a:rPr>
              <a:t>and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what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kind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of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benefits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the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insured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persons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gets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after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rehabilitation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We consider medical rehabilitation as effective if after its end  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the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insured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people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did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not receive benefits from ZUS </a:t>
            </a:r>
            <a:r>
              <a:rPr lang="pl-PL" sz="3200" dirty="0" err="1">
                <a:solidFill>
                  <a:srgbClr val="002A00"/>
                </a:solidFill>
                <a:latin typeface="Cambria" pitchFamily="18" charset="0"/>
              </a:rPr>
              <a:t>during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following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year.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Prevention activities in ZUS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 </a:t>
            </a:r>
          </a:p>
        </p:txBody>
      </p:sp>
      <p:pic>
        <p:nvPicPr>
          <p:cNvPr id="25605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6627" name="Rectangle 8"/>
          <p:cNvSpPr>
            <a:spLocks noChangeArrowheads="1"/>
          </p:cNvSpPr>
          <p:nvPr/>
        </p:nvSpPr>
        <p:spPr bwMode="auto">
          <a:xfrm>
            <a:off x="2627313" y="0"/>
            <a:ext cx="6499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Effectiveness of medical rehabilitation</a:t>
            </a:r>
          </a:p>
        </p:txBody>
      </p:sp>
      <p:pic>
        <p:nvPicPr>
          <p:cNvPr id="26628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iekt 2"/>
          <p:cNvGraphicFramePr>
            <a:graphicFrameLocks noChangeAspect="1"/>
          </p:cNvGraphicFramePr>
          <p:nvPr/>
        </p:nvGraphicFramePr>
        <p:xfrm>
          <a:off x="170578" y="821680"/>
          <a:ext cx="8804084" cy="588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pic>
        <p:nvPicPr>
          <p:cNvPr id="27651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7950" y="1123950"/>
            <a:ext cx="8910638" cy="1247775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899 </a:t>
            </a: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904</a:t>
            </a:r>
            <a:r>
              <a:rPr lang="pl-PL" sz="3200" b="1" dirty="0">
                <a:solidFill>
                  <a:srgbClr val="002A00"/>
                </a:solidFill>
                <a:latin typeface="Cambria" pitchFamily="18" charset="0"/>
              </a:rPr>
              <a:t> 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certificates 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for </a:t>
            </a:r>
            <a:r>
              <a:rPr lang="en-GB" sz="2800" dirty="0" err="1">
                <a:solidFill>
                  <a:srgbClr val="002A00"/>
                </a:solidFill>
                <a:latin typeface="Cambria" pitchFamily="18" charset="0"/>
              </a:rPr>
              <a:t>pur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pose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s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 of disability 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pension (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201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3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)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endParaRPr lang="en-US" sz="2800" b="1" u="sng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60325" y="2924175"/>
            <a:ext cx="8961438" cy="1333500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573 333</a:t>
            </a:r>
            <a:endParaRPr lang="en-US" sz="3200" b="1" u="sng" dirty="0">
              <a:solidFill>
                <a:srgbClr val="002A00"/>
              </a:solidFill>
              <a:latin typeface="Cambria" pitchFamily="18" charset="0"/>
            </a:endParaRPr>
          </a:p>
          <a:p>
            <a:pPr algn="ctr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2800" dirty="0" err="1">
                <a:solidFill>
                  <a:srgbClr val="002A00"/>
                </a:solidFill>
                <a:latin typeface="Cambria" pitchFamily="18" charset="0"/>
              </a:rPr>
              <a:t>s</a:t>
            </a:r>
            <a:r>
              <a:rPr lang="pl-PL" sz="2800" dirty="0" err="1">
                <a:solidFill>
                  <a:srgbClr val="002A00"/>
                </a:solidFill>
                <a:latin typeface="Cambria" pitchFamily="18" charset="0"/>
              </a:rPr>
              <a:t>ick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2800" dirty="0" err="1">
                <a:solidFill>
                  <a:srgbClr val="002A00"/>
                </a:solidFill>
                <a:latin typeface="Cambria" pitchFamily="18" charset="0"/>
              </a:rPr>
              <a:t>leave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pl-PL" sz="2800" dirty="0" err="1">
                <a:solidFill>
                  <a:srgbClr val="002A00"/>
                </a:solidFill>
                <a:latin typeface="Cambria" pitchFamily="18" charset="0"/>
              </a:rPr>
              <a:t>control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certificates  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(201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3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)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endParaRPr lang="en-US" sz="28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779713" y="6072188"/>
            <a:ext cx="1836737" cy="628650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endParaRPr lang="en-US" sz="32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104775" y="4903788"/>
            <a:ext cx="8910638" cy="1947862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73 345</a:t>
            </a:r>
            <a:endParaRPr lang="en-US" sz="3200" b="1" u="sng" dirty="0">
              <a:solidFill>
                <a:srgbClr val="002A00"/>
              </a:solidFill>
              <a:latin typeface="Cambria" pitchFamily="18" charset="0"/>
            </a:endParaRPr>
          </a:p>
          <a:p>
            <a:pPr algn="ctr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insured 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people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2800" dirty="0">
                <a:solidFill>
                  <a:srgbClr val="002A00"/>
                </a:solidFill>
                <a:latin typeface="Cambria" pitchFamily="18" charset="0"/>
              </a:rPr>
              <a:t>participating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 in medical rehabilitation (201</a:t>
            </a:r>
            <a:r>
              <a:rPr lang="pl-PL" sz="2800" dirty="0">
                <a:solidFill>
                  <a:srgbClr val="002A00"/>
                </a:solidFill>
                <a:latin typeface="Cambria" pitchFamily="18" charset="0"/>
              </a:rPr>
              <a:t>3</a:t>
            </a:r>
            <a:r>
              <a:rPr lang="en-US" sz="2800" dirty="0">
                <a:solidFill>
                  <a:srgbClr val="002A00"/>
                </a:solidFill>
                <a:latin typeface="Cambria" pitchFamily="18" charset="0"/>
              </a:rPr>
              <a:t>)</a:t>
            </a:r>
            <a:endParaRPr lang="en-US" sz="2800" dirty="0">
              <a:solidFill>
                <a:srgbClr val="002A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Pawel\Desktop\ZUS\obrazki\08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5" descr="C:\Users\Pawel\Desktop\ZUS\obrazki\02_b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888"/>
            <a:ext cx="73533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 descr="C:\Users\Pawel\Desktop\ZUS\obrazki\02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115888"/>
            <a:ext cx="150336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pole tekstowe 7"/>
          <p:cNvSpPr txBox="1">
            <a:spLocks noChangeArrowheads="1"/>
          </p:cNvSpPr>
          <p:nvPr/>
        </p:nvSpPr>
        <p:spPr bwMode="auto">
          <a:xfrm>
            <a:off x="749300" y="1844675"/>
            <a:ext cx="69135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400" b="1">
                <a:latin typeface="Calibri" pitchFamily="34" charset="0"/>
              </a:rPr>
              <a:t>Dziękuje za uwagę</a:t>
            </a:r>
          </a:p>
          <a:p>
            <a:endParaRPr lang="pl-PL" sz="1200" b="1">
              <a:solidFill>
                <a:srgbClr val="000000"/>
              </a:solidFill>
              <a:latin typeface="Calibri" pitchFamily="34" charset="0"/>
            </a:endParaRPr>
          </a:p>
          <a:p>
            <a:endParaRPr lang="pl-PL" sz="1200" b="1">
              <a:solidFill>
                <a:srgbClr val="000000"/>
              </a:solidFill>
              <a:latin typeface="Calibri" pitchFamily="34" charset="0"/>
            </a:endParaRPr>
          </a:p>
          <a:p>
            <a:endParaRPr lang="pl-PL" sz="1200" b="1">
              <a:solidFill>
                <a:srgbClr val="000000"/>
              </a:solidFill>
              <a:latin typeface="Calibri" pitchFamily="34" charset="0"/>
            </a:endParaRPr>
          </a:p>
          <a:p>
            <a:endParaRPr lang="pl-PL" sz="1200" b="1">
              <a:solidFill>
                <a:srgbClr val="000000"/>
              </a:solidFill>
              <a:latin typeface="Calibri" pitchFamily="34" charset="0"/>
            </a:endParaRPr>
          </a:p>
          <a:p>
            <a:pPr algn="r"/>
            <a:endParaRPr lang="pl-PL" sz="2000" b="1">
              <a:solidFill>
                <a:srgbClr val="000000"/>
              </a:solidFill>
              <a:latin typeface="Calibri" pitchFamily="34" charset="0"/>
            </a:endParaRPr>
          </a:p>
          <a:p>
            <a:pPr algn="r"/>
            <a:r>
              <a:rPr lang="pl-PL" sz="2000">
                <a:latin typeface="Calibri" pitchFamily="34" charset="0"/>
              </a:rPr>
              <a:t> IMIĘ I NAZWISKO AUTORA/AUTORÓW PREZENTACJI</a:t>
            </a:r>
            <a:endParaRPr lang="pl-PL" sz="12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8677" name="Picture 6" descr="C:\Users\Pawel\Desktop\ZUS\obrazki\07_b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4288" y="-92075"/>
            <a:ext cx="9158288" cy="695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4" descr="C:\Users\Pawel\Desktop\ZUS\obrazki\01_belk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763" y="3756025"/>
            <a:ext cx="5800726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4" descr="C:\Users\Pawel\Desktop\ZUS\obrazki\01_belk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37100"/>
            <a:ext cx="493236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pole tekstowe 1"/>
          <p:cNvSpPr txBox="1">
            <a:spLocks noChangeArrowheads="1"/>
          </p:cNvSpPr>
          <p:nvPr/>
        </p:nvSpPr>
        <p:spPr bwMode="auto">
          <a:xfrm>
            <a:off x="0" y="3702050"/>
            <a:ext cx="550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Thank you for your attention</a:t>
            </a:r>
            <a:endParaRPr lang="pl-PL" sz="2600">
              <a:cs typeface="Arial" charset="0"/>
            </a:endParaRPr>
          </a:p>
        </p:txBody>
      </p:sp>
      <p:sp>
        <p:nvSpPr>
          <p:cNvPr id="28681" name="Prostokąt 2"/>
          <p:cNvSpPr>
            <a:spLocks noChangeArrowheads="1"/>
          </p:cNvSpPr>
          <p:nvPr/>
        </p:nvSpPr>
        <p:spPr bwMode="auto">
          <a:xfrm>
            <a:off x="323850" y="4735513"/>
            <a:ext cx="39608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00200" lvl="3" indent="-228600" algn="ctr"/>
            <a:r>
              <a:rPr lang="pl-PL" sz="2600">
                <a:cs typeface="Arial" charset="0"/>
              </a:rPr>
              <a:t>www.zus.pl</a:t>
            </a:r>
          </a:p>
        </p:txBody>
      </p:sp>
      <p:pic>
        <p:nvPicPr>
          <p:cNvPr id="28682" name="Picture 12" descr="Logo ZUS _80 lat 04 A (2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44688" y="779463"/>
            <a:ext cx="4679950" cy="2130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450"/>
            <a:ext cx="9144000" cy="6943725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/>
        </p:spPr>
      </p:pic>
      <p:sp>
        <p:nvSpPr>
          <p:cNvPr id="15362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pic>
        <p:nvPicPr>
          <p:cNvPr id="15363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655638" y="1890713"/>
            <a:ext cx="82089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pl-PL" sz="1700">
              <a:latin typeface="Times New Roman CE" pitchFamily="18" charset="0"/>
            </a:endParaRPr>
          </a:p>
          <a:p>
            <a:pPr lvl="1" algn="just">
              <a:spcBef>
                <a:spcPct val="50000"/>
              </a:spcBef>
            </a:pPr>
            <a:r>
              <a:rPr lang="pl-PL" sz="1700">
                <a:latin typeface="Times New Roman CE" pitchFamily="18" charset="0"/>
              </a:rPr>
              <a:t>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063" y="1336675"/>
            <a:ext cx="3527425" cy="1108075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MINISTRY OF LABOUR </a:t>
            </a:r>
            <a:endParaRPr lang="pl-PL" sz="16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AND SOCIAL POLICY</a:t>
            </a:r>
            <a:r>
              <a:rPr lang="pl-PL" sz="1200" dirty="0">
                <a:latin typeface="+mj-lt"/>
              </a:rPr>
              <a:t> 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91400" y="1336675"/>
            <a:ext cx="1619250" cy="1108075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MINISTRY</a:t>
            </a:r>
          </a:p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 OF HEALTH</a:t>
            </a:r>
            <a:r>
              <a:rPr lang="pl-PL" sz="1600" dirty="0">
                <a:latin typeface="+mj-lt"/>
              </a:rPr>
              <a:t> 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719513" y="1336675"/>
            <a:ext cx="3527425" cy="1108075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MINISTRY OF LABOUR </a:t>
            </a:r>
            <a:endParaRPr lang="pl-PL" sz="16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AND SOCIAL POLICY</a:t>
            </a:r>
            <a:endParaRPr lang="pl-PL" sz="16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MINISTRY OF AGRICULTURE</a:t>
            </a:r>
            <a:endParaRPr lang="pl-PL" sz="16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600" dirty="0">
                <a:latin typeface="+mj-lt"/>
              </a:rPr>
              <a:t>AND RURAL DEVELOPMENT</a:t>
            </a:r>
            <a:r>
              <a:rPr lang="pl-PL" sz="1600" dirty="0">
                <a:latin typeface="+mj-lt"/>
              </a:rPr>
              <a:t> 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827463" y="5513388"/>
            <a:ext cx="1655762" cy="1081087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Social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Insurance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Institution</a:t>
            </a:r>
            <a:r>
              <a:rPr lang="pl-PL" sz="1500" dirty="0">
                <a:latin typeface="+mj-lt"/>
              </a:rPr>
              <a:t> </a:t>
            </a: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(ZUS)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554663" y="5513388"/>
            <a:ext cx="1655762" cy="1081087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 </a:t>
            </a:r>
            <a:r>
              <a:rPr lang="fr-FR" sz="1500" dirty="0">
                <a:latin typeface="+mj-lt"/>
              </a:rPr>
              <a:t>Agricultural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fr-FR" sz="1500" dirty="0">
                <a:latin typeface="+mj-lt"/>
              </a:rPr>
              <a:t>Social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fr-FR" sz="1500" dirty="0">
                <a:latin typeface="+mj-lt"/>
              </a:rPr>
              <a:t>Insurance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fr-FR" sz="1500" dirty="0">
                <a:latin typeface="+mj-lt"/>
              </a:rPr>
              <a:t>Institution</a:t>
            </a:r>
            <a:r>
              <a:rPr lang="pl-PL" sz="1500" dirty="0">
                <a:latin typeface="+mj-lt"/>
              </a:rPr>
              <a:t> (KRUS)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7354888" y="5513388"/>
            <a:ext cx="1657350" cy="1081087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National </a:t>
            </a: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Health Fund</a:t>
            </a: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(NFZ)</a:t>
            </a:r>
            <a:r>
              <a:rPr lang="pl-PL" sz="1200" dirty="0">
                <a:latin typeface="+mj-lt"/>
              </a:rPr>
              <a:t> </a:t>
            </a:r>
          </a:p>
        </p:txBody>
      </p:sp>
      <p:sp>
        <p:nvSpPr>
          <p:cNvPr id="15371" name="Rectangle 13"/>
          <p:cNvSpPr txBox="1">
            <a:spLocks noChangeArrowheads="1"/>
          </p:cNvSpPr>
          <p:nvPr/>
        </p:nvSpPr>
        <p:spPr bwMode="auto">
          <a:xfrm>
            <a:off x="1924050" y="0"/>
            <a:ext cx="72199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Organisation of the Polish social security system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919288" y="2703513"/>
            <a:ext cx="1655762" cy="793750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Family benefits</a:t>
            </a:r>
            <a:endParaRPr lang="pl-PL" sz="1500" dirty="0">
              <a:latin typeface="+mj-lt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919288" y="3640138"/>
            <a:ext cx="1655762" cy="792162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</a:t>
            </a:r>
            <a:r>
              <a:rPr lang="en-GB" sz="1500" dirty="0">
                <a:latin typeface="+mj-lt"/>
              </a:rPr>
              <a:t>Social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assistance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227013" y="5513388"/>
            <a:ext cx="1655762" cy="1081087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1500" dirty="0" err="1">
                <a:latin typeface="+mj-lt"/>
              </a:rPr>
              <a:t>Voivodeship</a:t>
            </a:r>
            <a:r>
              <a:rPr lang="en-GB" sz="1500" dirty="0">
                <a:latin typeface="+mj-lt"/>
              </a:rPr>
              <a:t>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Labour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Offices</a:t>
            </a:r>
            <a:endParaRPr lang="pl-PL" sz="1500" dirty="0">
              <a:latin typeface="+mj-lt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955800" y="5513388"/>
            <a:ext cx="1655763" cy="1081087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</a:t>
            </a:r>
            <a:r>
              <a:rPr lang="en-GB" sz="1500" dirty="0" err="1">
                <a:latin typeface="+mj-lt"/>
              </a:rPr>
              <a:t>Voivodeship</a:t>
            </a:r>
            <a:r>
              <a:rPr lang="en-GB" sz="1500" dirty="0">
                <a:latin typeface="+mj-lt"/>
              </a:rPr>
              <a:t> </a:t>
            </a: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Social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pl-PL" sz="1500" dirty="0" err="1">
                <a:latin typeface="+mj-lt"/>
              </a:rPr>
              <a:t>Welfare</a:t>
            </a:r>
            <a:r>
              <a:rPr lang="en-GB" sz="1500" dirty="0">
                <a:latin typeface="+mj-lt"/>
              </a:rPr>
              <a:t>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Centres</a:t>
            </a:r>
            <a:endParaRPr lang="pl-PL" sz="1500" dirty="0">
              <a:latin typeface="+mj-lt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190500" y="2703513"/>
            <a:ext cx="1655763" cy="793750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</a:t>
            </a:r>
            <a:r>
              <a:rPr lang="en-US" sz="1500" dirty="0">
                <a:latin typeface="+mj-lt"/>
              </a:rPr>
              <a:t>Unemployment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827463" y="2705100"/>
            <a:ext cx="1655762" cy="792163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>
                <a:latin typeface="+mj-lt"/>
              </a:rPr>
              <a:t>Pensions</a:t>
            </a: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3827463" y="4576763"/>
            <a:ext cx="1655762" cy="792162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</a:t>
            </a:r>
            <a:r>
              <a:rPr lang="en-GB" sz="1500" dirty="0">
                <a:latin typeface="+mj-lt"/>
              </a:rPr>
              <a:t>Sickness and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maternity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827463" y="3640138"/>
            <a:ext cx="1655762" cy="792162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 </a:t>
            </a:r>
            <a:r>
              <a:rPr lang="en-GB" sz="1500" dirty="0">
                <a:latin typeface="+mj-lt"/>
              </a:rPr>
              <a:t>Accidents at work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and occupational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diseases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554663" y="2705100"/>
            <a:ext cx="1655762" cy="792163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 err="1">
                <a:latin typeface="+mj-lt"/>
              </a:rPr>
              <a:t>Pensions</a:t>
            </a:r>
            <a:endParaRPr lang="pl-PL" sz="1500" dirty="0">
              <a:latin typeface="+mj-lt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554663" y="4576763"/>
            <a:ext cx="1655762" cy="792162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</a:t>
            </a:r>
            <a:r>
              <a:rPr lang="en-GB" sz="1500" dirty="0">
                <a:latin typeface="+mj-lt"/>
              </a:rPr>
              <a:t>Sickness and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maternity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5554663" y="3640138"/>
            <a:ext cx="1655762" cy="792162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>
                <a:latin typeface="+mj-lt"/>
              </a:rPr>
              <a:t>  </a:t>
            </a:r>
            <a:r>
              <a:rPr lang="en-GB" sz="1500" dirty="0">
                <a:latin typeface="+mj-lt"/>
              </a:rPr>
              <a:t>Accidents at work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and occupational </a:t>
            </a:r>
            <a:endParaRPr lang="pl-PL" sz="1500" dirty="0">
              <a:latin typeface="+mj-lt"/>
            </a:endParaRPr>
          </a:p>
          <a:p>
            <a:pPr marL="342900" indent="-342900" algn="ctr">
              <a:defRPr/>
            </a:pPr>
            <a:r>
              <a:rPr lang="en-GB" sz="1500" dirty="0">
                <a:latin typeface="+mj-lt"/>
              </a:rPr>
              <a:t>diseases</a:t>
            </a:r>
            <a:r>
              <a:rPr lang="pl-PL" sz="1500" dirty="0">
                <a:latin typeface="+mj-lt"/>
              </a:rPr>
              <a:t> 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427913" y="2705100"/>
            <a:ext cx="1511300" cy="792163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pl-PL" sz="1500" dirty="0" err="1">
                <a:latin typeface="+mj-lt"/>
              </a:rPr>
              <a:t>Health</a:t>
            </a:r>
            <a:r>
              <a:rPr lang="pl-PL" sz="1500" dirty="0">
                <a:latin typeface="+mj-lt"/>
              </a:rPr>
              <a:t> </a:t>
            </a:r>
            <a:r>
              <a:rPr lang="pl-PL" sz="1500" dirty="0" err="1">
                <a:latin typeface="+mj-lt"/>
              </a:rPr>
              <a:t>care</a:t>
            </a:r>
            <a:r>
              <a:rPr lang="pl-PL" sz="1500" dirty="0">
                <a:latin typeface="+mj-lt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169863" y="2133600"/>
            <a:ext cx="8804275" cy="3508375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38,2 </a:t>
            </a:r>
            <a:r>
              <a:rPr lang="en-US" sz="3600" dirty="0" err="1">
                <a:solidFill>
                  <a:srgbClr val="002A00"/>
                </a:solidFill>
                <a:latin typeface="Cambria" pitchFamily="18" charset="0"/>
              </a:rPr>
              <a:t>mln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population 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of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Poland</a:t>
            </a:r>
            <a:endParaRPr lang="pl-PL" sz="36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  <a:defRPr/>
            </a:pPr>
            <a:endParaRPr lang="pl-PL" sz="8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15,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7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600" dirty="0" err="1">
                <a:solidFill>
                  <a:srgbClr val="002A00"/>
                </a:solidFill>
                <a:latin typeface="Cambria" pitchFamily="18" charset="0"/>
              </a:rPr>
              <a:t>mln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insured 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individuals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in 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ZUS</a:t>
            </a:r>
            <a:endParaRPr lang="pl-PL" sz="36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>
              <a:lnSpc>
                <a:spcPct val="120000"/>
              </a:lnSpc>
              <a:buFont typeface="Wingdings" pitchFamily="2" charset="2"/>
              <a:buChar char="§"/>
              <a:defRPr/>
            </a:pPr>
            <a:endParaRPr lang="en-US" sz="9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7,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4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600" dirty="0" err="1">
                <a:solidFill>
                  <a:srgbClr val="002A00"/>
                </a:solidFill>
                <a:latin typeface="Cambria" pitchFamily="18" charset="0"/>
              </a:rPr>
              <a:t>mln</a:t>
            </a:r>
            <a:r>
              <a:rPr lang="en-US" sz="3600" dirty="0">
                <a:solidFill>
                  <a:srgbClr val="002A00"/>
                </a:solidFill>
                <a:latin typeface="Cambria" pitchFamily="18" charset="0"/>
              </a:rPr>
              <a:t> beneficiaries in ZUS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endParaRPr lang="pl-PL" sz="36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     (</a:t>
            </a:r>
            <a:r>
              <a:rPr lang="pl-PL" sz="3600" dirty="0" err="1">
                <a:solidFill>
                  <a:srgbClr val="002A00"/>
                </a:solidFill>
                <a:latin typeface="Cambria" pitchFamily="18" charset="0"/>
              </a:rPr>
              <a:t>approx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. 1 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mln 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disability pensions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)</a:t>
            </a:r>
          </a:p>
          <a:p>
            <a:pPr>
              <a:lnSpc>
                <a:spcPct val="120000"/>
              </a:lnSpc>
              <a:defRPr/>
            </a:pPr>
            <a:endParaRPr lang="en-US" sz="3600" b="1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6388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b="1">
                <a:solidFill>
                  <a:srgbClr val="002A00"/>
                </a:solidFill>
                <a:latin typeface="Cambria" pitchFamily="18" charset="0"/>
              </a:rPr>
              <a:t>ZUS plays a significant role in 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the </a:t>
            </a:r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Polish</a:t>
            </a:r>
            <a:r>
              <a:rPr lang="en-US" sz="2800" b="1">
                <a:solidFill>
                  <a:srgbClr val="002A00"/>
                </a:solidFill>
                <a:latin typeface="Cambria" pitchFamily="18" charset="0"/>
              </a:rPr>
              <a:t> security system</a:t>
            </a:r>
            <a:endParaRPr lang="en-GB" sz="2800" b="1">
              <a:solidFill>
                <a:srgbClr val="002A00"/>
              </a:solidFill>
              <a:latin typeface="Cambria" pitchFamily="18" charset="0"/>
            </a:endParaRPr>
          </a:p>
        </p:txBody>
      </p:sp>
      <p:pic>
        <p:nvPicPr>
          <p:cNvPr id="16389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190500" y="1341438"/>
            <a:ext cx="8804275" cy="5384800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carries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out medical examinations for the purposes of social insurance benefits and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control of sick leave certificates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8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establishes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entitlement to and pays social insurance benefits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,</a:t>
            </a: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8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establishes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social insurance obligation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s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, collects social 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insurance contributions, 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endParaRPr lang="pl-PL" sz="8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performs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prevention tasks, including medical rehabilitation  and prevention of accidents at work and occupational diseases</a:t>
            </a:r>
            <a:r>
              <a:rPr lang="pl-PL" sz="3200" dirty="0">
                <a:solidFill>
                  <a:srgbClr val="002A00"/>
                </a:solidFill>
                <a:latin typeface="Cambria" pitchFamily="18" charset="0"/>
              </a:rPr>
              <a:t>.</a:t>
            </a:r>
            <a:endParaRPr lang="en-GB" sz="32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The 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main </a:t>
            </a:r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tasks of Social Insurance Institution (ZUS)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   </a:t>
            </a:r>
          </a:p>
        </p:txBody>
      </p:sp>
      <p:pic>
        <p:nvPicPr>
          <p:cNvPr id="17413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Organisation of medical certification system in</a:t>
            </a:r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 ZUS</a:t>
            </a:r>
          </a:p>
        </p:txBody>
      </p:sp>
      <p:pic>
        <p:nvPicPr>
          <p:cNvPr id="18436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360613" y="2789238"/>
            <a:ext cx="4681537" cy="1223962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Head of Doctors </a:t>
            </a:r>
          </a:p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(Director of Medical </a:t>
            </a:r>
          </a:p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Certification Department</a:t>
            </a:r>
            <a:r>
              <a:rPr lang="pl-PL" sz="2400" dirty="0">
                <a:latin typeface="+mj-lt"/>
              </a:rPr>
              <a:t>)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360613" y="4257675"/>
            <a:ext cx="4681537" cy="504825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Medical Certification Department</a:t>
            </a: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3276600" y="1628775"/>
            <a:ext cx="2808288" cy="865188"/>
          </a:xfrm>
          <a:prstGeom prst="rect">
            <a:avLst/>
          </a:prstGeom>
          <a:solidFill>
            <a:srgbClr val="002A00">
              <a:alpha val="26000"/>
            </a:srgb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President</a:t>
            </a:r>
            <a:r>
              <a:rPr lang="pl-PL" sz="2400" dirty="0">
                <a:latin typeface="+mj-lt"/>
              </a:rPr>
              <a:t> </a:t>
            </a: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258763" y="5194300"/>
            <a:ext cx="3889375" cy="792163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2400">
                <a:latin typeface="+mj-lt"/>
              </a:rPr>
              <a:t>Certifying Doctors</a:t>
            </a:r>
          </a:p>
          <a:p>
            <a:pPr marL="342900" indent="-342900" algn="ctr">
              <a:defRPr/>
            </a:pPr>
            <a:r>
              <a:rPr lang="en-GB" sz="2400">
                <a:latin typeface="+mj-lt"/>
              </a:rPr>
              <a:t>(appr. 700)</a:t>
            </a:r>
            <a:r>
              <a:rPr lang="pl-PL" sz="2400">
                <a:latin typeface="+mj-lt"/>
              </a:rPr>
              <a:t> 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4932363" y="5194300"/>
            <a:ext cx="3889375" cy="792163"/>
          </a:xfrm>
          <a:prstGeom prst="rect">
            <a:avLst/>
          </a:prstGeom>
          <a:solidFill>
            <a:schemeClr val="accent3">
              <a:lumMod val="65000"/>
              <a:alpha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Medical Boards</a:t>
            </a:r>
          </a:p>
          <a:p>
            <a:pPr marL="342900" indent="-342900" algn="ctr">
              <a:defRPr/>
            </a:pPr>
            <a:r>
              <a:rPr lang="en-GB" sz="2400" dirty="0">
                <a:latin typeface="+mj-lt"/>
              </a:rPr>
              <a:t>(</a:t>
            </a:r>
            <a:r>
              <a:rPr lang="en-GB" sz="2400" dirty="0" err="1">
                <a:latin typeface="+mj-lt"/>
              </a:rPr>
              <a:t>appr</a:t>
            </a:r>
            <a:r>
              <a:rPr lang="en-GB" sz="2400" dirty="0">
                <a:latin typeface="+mj-lt"/>
              </a:rPr>
              <a:t>. 50</a:t>
            </a:r>
            <a:r>
              <a:rPr lang="en-GB" sz="2400" dirty="0">
                <a:latin typeface="+mj-lt"/>
              </a:rPr>
              <a:t>)</a:t>
            </a:r>
            <a:endParaRPr lang="en-GB" sz="2400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204788" y="1773238"/>
            <a:ext cx="8804275" cy="3108325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marL="571500" indent="-571500" eaLnBrk="0" hangingPunct="0">
              <a:buFont typeface="Wingdings" pitchFamily="2" charset="2"/>
              <a:buChar char="§"/>
              <a:defRPr/>
            </a:pP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first instance - ZUS certifying doctor (on his/her own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)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/3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9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ZUS branches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/</a:t>
            </a:r>
            <a:endParaRPr lang="pl-PL" sz="36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endParaRPr lang="en-GB" sz="1600" b="1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second instance - ZUS medical board (consisting of three doctors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)/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16 ZUS branches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/</a:t>
            </a:r>
            <a:endParaRPr lang="en-GB" sz="36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 b="1">
                <a:solidFill>
                  <a:srgbClr val="002A00"/>
                </a:solidFill>
                <a:latin typeface="Cambria" pitchFamily="18" charset="0"/>
              </a:rPr>
              <a:t>Certification bodies for the purposes of social insurance benefits</a:t>
            </a:r>
            <a:endParaRPr lang="pl-PL" sz="2800" b="1">
              <a:solidFill>
                <a:srgbClr val="002A00"/>
              </a:solidFill>
              <a:latin typeface="Cambria" pitchFamily="18" charset="0"/>
            </a:endParaRPr>
          </a:p>
        </p:txBody>
      </p:sp>
      <p:pic>
        <p:nvPicPr>
          <p:cNvPr id="19461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0" y="5599113"/>
            <a:ext cx="9124950" cy="1200150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GB" sz="3600" b="1" dirty="0">
                <a:solidFill>
                  <a:srgbClr val="002A00"/>
                </a:solidFill>
                <a:latin typeface="Cambria" pitchFamily="18" charset="0"/>
              </a:rPr>
              <a:t>All doctors who work in ZUS are </a:t>
            </a:r>
            <a:r>
              <a:rPr lang="en-GB" sz="3600" b="1" dirty="0">
                <a:solidFill>
                  <a:srgbClr val="002A00"/>
                </a:solidFill>
                <a:latin typeface="Cambria" pitchFamily="18" charset="0"/>
              </a:rPr>
              <a:t>specialist</a:t>
            </a:r>
            <a:r>
              <a:rPr lang="pl-PL" sz="3600" b="1" dirty="0">
                <a:solidFill>
                  <a:srgbClr val="002A00"/>
                </a:solidFill>
                <a:latin typeface="Cambria" pitchFamily="18" charset="0"/>
              </a:rPr>
              <a:t>s</a:t>
            </a:r>
            <a:r>
              <a:rPr lang="en-GB" sz="3600" b="1" dirty="0">
                <a:solidFill>
                  <a:srgbClr val="002A00"/>
                </a:solidFill>
                <a:latin typeface="Cambria" pitchFamily="18" charset="0"/>
              </a:rPr>
              <a:t> </a:t>
            </a:r>
            <a:endParaRPr lang="en-GB" sz="3600" b="1" dirty="0">
              <a:solidFill>
                <a:srgbClr val="002A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pl-PL" sz="2800" b="1">
                <a:solidFill>
                  <a:srgbClr val="002A00"/>
                </a:solidFill>
                <a:latin typeface="Cambria" pitchFamily="18" charset="0"/>
              </a:rPr>
              <a:t>Evaluation of incapacity for work in ZUS</a:t>
            </a:r>
          </a:p>
        </p:txBody>
      </p:sp>
      <p:pic>
        <p:nvPicPr>
          <p:cNvPr id="20484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6725" y="1412875"/>
            <a:ext cx="8385175" cy="4524375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There are two degrees of incapacity for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work: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total 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457200" indent="-457200" eaLnBrk="0" hangingPunct="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partial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endParaRPr lang="pl-PL" sz="1600" b="1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Totally </a:t>
            </a: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incapable </a:t>
            </a: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for</a:t>
            </a: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 work</a:t>
            </a:r>
            <a:r>
              <a:rPr lang="en-GB" sz="3200" b="1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is a person who has lost capacity for any work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.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endParaRPr lang="pl-PL" sz="1600" b="1" dirty="0">
              <a:solidFill>
                <a:srgbClr val="002A00"/>
              </a:solidFill>
              <a:latin typeface="Cambria" pitchFamily="18" charset="0"/>
            </a:endParaRPr>
          </a:p>
          <a:p>
            <a:pPr eaLnBrk="0" hangingPunct="0">
              <a:defRPr/>
            </a:pP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Partially </a:t>
            </a: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incapable </a:t>
            </a:r>
            <a:r>
              <a:rPr lang="pl-PL" sz="3200" b="1" u="sng" dirty="0">
                <a:solidFill>
                  <a:srgbClr val="002A00"/>
                </a:solidFill>
                <a:latin typeface="Cambria" pitchFamily="18" charset="0"/>
              </a:rPr>
              <a:t>for</a:t>
            </a:r>
            <a:r>
              <a:rPr lang="en-GB" sz="3200" b="1" u="sng" dirty="0">
                <a:solidFill>
                  <a:srgbClr val="002A00"/>
                </a:solidFill>
                <a:latin typeface="Cambria" pitchFamily="18" charset="0"/>
              </a:rPr>
              <a:t> work</a:t>
            </a:r>
            <a:r>
              <a:rPr lang="en-GB" sz="3200" b="1" dirty="0">
                <a:solidFill>
                  <a:srgbClr val="002A00"/>
                </a:solidFill>
                <a:latin typeface="Cambria" pitchFamily="18" charset="0"/>
              </a:rPr>
              <a:t>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is a person who has lost capacity for work corresponding to his or her qualifications.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pic>
        <p:nvPicPr>
          <p:cNvPr id="21507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36525" y="1196975"/>
            <a:ext cx="8872538" cy="5041900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ZUS certifying doctors and medical boards evaluate incapacity for work</a:t>
            </a:r>
            <a:r>
              <a:rPr lang="pl-PL" sz="3600" dirty="0">
                <a:solidFill>
                  <a:srgbClr val="002A00"/>
                </a:solidFill>
                <a:latin typeface="Cambria" pitchFamily="18" charset="0"/>
              </a:rPr>
              <a:t>,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 its degree and expected period.</a:t>
            </a:r>
          </a:p>
          <a:p>
            <a:pPr>
              <a:lnSpc>
                <a:spcPct val="120000"/>
              </a:lnSpc>
              <a:defRPr/>
            </a:pPr>
            <a:endParaRPr lang="en-GB" sz="1600" dirty="0">
              <a:solidFill>
                <a:srgbClr val="002A00"/>
              </a:solidFill>
              <a:latin typeface="Cambria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They issue medical certificates on a basis of medical documentation attached to the application and on  direct examination of an </a:t>
            </a:r>
            <a:r>
              <a:rPr lang="en-GB" sz="3600" dirty="0" err="1">
                <a:solidFill>
                  <a:srgbClr val="002A00"/>
                </a:solidFill>
                <a:latin typeface="Cambria" pitchFamily="18" charset="0"/>
              </a:rPr>
              <a:t>aplicant’s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 health 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conditions</a:t>
            </a:r>
            <a:r>
              <a:rPr lang="en-GB" sz="3600" dirty="0">
                <a:solidFill>
                  <a:srgbClr val="002A00"/>
                </a:solidFill>
                <a:latin typeface="Cambria" pitchFamily="18" charset="0"/>
              </a:rPr>
              <a:t>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Users\Pawel\Desktop\ZUS\obrazki\03_b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9850"/>
            <a:ext cx="9144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39725" y="322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lv-LV"/>
          </a:p>
        </p:txBody>
      </p:sp>
      <p:sp>
        <p:nvSpPr>
          <p:cNvPr id="2" name="Prostokąt 1"/>
          <p:cNvSpPr/>
          <p:nvPr/>
        </p:nvSpPr>
        <p:spPr>
          <a:xfrm>
            <a:off x="169863" y="1773238"/>
            <a:ext cx="8804275" cy="3046412"/>
          </a:xfrm>
          <a:prstGeom prst="rect">
            <a:avLst/>
          </a:prstGeom>
          <a:solidFill>
            <a:schemeClr val="bg1">
              <a:lumMod val="95000"/>
              <a:alpha val="37000"/>
            </a:schemeClr>
          </a:solidFill>
        </p:spPr>
        <p:txBody>
          <a:bodyPr>
            <a:spAutoFit/>
          </a:bodyPr>
          <a:lstStyle/>
          <a:p>
            <a:pPr marL="571500" indent="-571500" eaLnBrk="0" hangingPunct="0"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sick </a:t>
            </a:r>
            <a:r>
              <a:rPr lang="en-US" sz="3200" dirty="0">
                <a:solidFill>
                  <a:srgbClr val="002A00"/>
                </a:solidFill>
                <a:latin typeface="Cambria" pitchFamily="18" charset="0"/>
              </a:rPr>
              <a:t>leave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certificates are issued by the physician in charge of the patient’s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therapy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ZUS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certifying doctors carry out control of sick leave certificates, examining patients and analysing medical </a:t>
            </a:r>
            <a:r>
              <a:rPr lang="en-GB" sz="3200" dirty="0">
                <a:solidFill>
                  <a:srgbClr val="002A00"/>
                </a:solidFill>
                <a:latin typeface="Cambria" pitchFamily="18" charset="0"/>
              </a:rPr>
              <a:t>documentation</a:t>
            </a:r>
            <a:endParaRPr lang="pl-PL" sz="3200" dirty="0">
              <a:solidFill>
                <a:srgbClr val="002A00"/>
              </a:solidFill>
              <a:latin typeface="Cambria" pitchFamily="18" charset="0"/>
            </a:endParaRPr>
          </a:p>
          <a:p>
            <a:pPr marL="571500" indent="-571500" eaLnBrk="0" hangingPunct="0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002A00"/>
              </a:solidFill>
              <a:latin typeface="Cambria" pitchFamily="18" charset="0"/>
            </a:endParaRPr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2779713" y="0"/>
            <a:ext cx="6346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b="1">
                <a:solidFill>
                  <a:srgbClr val="002A00"/>
                </a:solidFill>
                <a:latin typeface="Cambria" pitchFamily="18" charset="0"/>
              </a:rPr>
              <a:t>Control of sick leave certificates</a:t>
            </a:r>
            <a:endParaRPr lang="pl-PL" sz="2800" b="1">
              <a:solidFill>
                <a:srgbClr val="002A00"/>
              </a:solidFill>
              <a:latin typeface="Cambria" pitchFamily="18" charset="0"/>
            </a:endParaRPr>
          </a:p>
          <a:p>
            <a:pPr algn="r"/>
            <a:endParaRPr lang="pl-PL" sz="2800" b="1">
              <a:solidFill>
                <a:srgbClr val="002A00"/>
              </a:solidFill>
              <a:latin typeface="Cambria" pitchFamily="18" charset="0"/>
            </a:endParaRPr>
          </a:p>
        </p:txBody>
      </p:sp>
      <p:pic>
        <p:nvPicPr>
          <p:cNvPr id="22533" name="Picture 8" descr="Logo ZUS _80 lat 04 A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-3175"/>
            <a:ext cx="16383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ja_ppsx">
  <a:themeElements>
    <a:clrScheme name="prezentacja_ppsx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prezentacja_ppsx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ja_ppsx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1939</TotalTime>
  <Words>557</Words>
  <Application>Microsoft Office PowerPoint</Application>
  <PresentationFormat>On-screen Show (4:3)</PresentationFormat>
  <Paragraphs>137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 CE</vt:lpstr>
      <vt:lpstr>Cambria</vt:lpstr>
      <vt:lpstr>Wingdings</vt:lpstr>
      <vt:lpstr>prezentacja_ppsx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ZUS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grzegorz.kaminski</dc:creator>
  <cp:lastModifiedBy>kristabrantevica</cp:lastModifiedBy>
  <cp:revision>215</cp:revision>
  <cp:lastPrinted>2014-08-19T08:16:21Z</cp:lastPrinted>
  <dcterms:created xsi:type="dcterms:W3CDTF">2013-05-11T10:45:43Z</dcterms:created>
  <dcterms:modified xsi:type="dcterms:W3CDTF">2014-09-03T14:03:56Z</dcterms:modified>
</cp:coreProperties>
</file>